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2" r:id="rId1"/>
    <p:sldMasterId id="2147483654" r:id="rId2"/>
    <p:sldMasterId id="2147483656" r:id="rId3"/>
    <p:sldMasterId id="2147483660" r:id="rId4"/>
    <p:sldMasterId id="2147483666" r:id="rId5"/>
    <p:sldMasterId id="2147483672" r:id="rId6"/>
  </p:sldMasterIdLst>
  <p:notesMasterIdLst>
    <p:notesMasterId r:id="rId20"/>
  </p:notesMasterIdLst>
  <p:sldIdLst>
    <p:sldId id="256" r:id="rId7"/>
    <p:sldId id="272" r:id="rId8"/>
    <p:sldId id="259" r:id="rId9"/>
    <p:sldId id="262" r:id="rId10"/>
    <p:sldId id="264" r:id="rId11"/>
    <p:sldId id="267" r:id="rId12"/>
    <p:sldId id="271" r:id="rId13"/>
    <p:sldId id="273" r:id="rId14"/>
    <p:sldId id="274" r:id="rId15"/>
    <p:sldId id="275" r:id="rId16"/>
    <p:sldId id="276" r:id="rId17"/>
    <p:sldId id="277" r:id="rId18"/>
    <p:sldId id="266" r:id="rId19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9C0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75"/>
  </p:normalViewPr>
  <p:slideViewPr>
    <p:cSldViewPr snapToGrid="0">
      <p:cViewPr varScale="1">
        <p:scale>
          <a:sx n="90" d="100"/>
          <a:sy n="90" d="100"/>
        </p:scale>
        <p:origin x="1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B7343-A983-9943-B5DD-BC675871C1A2}" type="datetimeFigureOut">
              <a:rPr lang="en-VN" smtClean="0"/>
              <a:t>5/7/24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B54D-1286-F24F-AE42-FD17703DBBA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41663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7B54D-1286-F24F-AE42-FD17703DBBA0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80816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75CD56-58F4-4E29-B9D5-9E60871ABB8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1822A70-FAA7-4E54-A58B-20D3D34290C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CA1083A-49F3-46A8-8BA9-B77D06A6596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28C38733-6BBB-4147-A0F9-3AB2172893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0C117A2-58C2-40A6-96CB-107EC071B85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2800" b="1" strike="noStrike" spc="-1">
                <a:solidFill>
                  <a:schemeClr val="lt1"/>
                </a:solidFill>
                <a:latin typeface="Lato"/>
                <a:ea typeface="Lato"/>
              </a:rPr>
              <a:t>Title 8: ………………………………………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5800" y="1532880"/>
            <a:ext cx="38858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Lato"/>
                <a:ea typeface="Lato"/>
              </a:rPr>
              <a:t>Click to edit Master text styles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Lato"/>
                <a:ea typeface="Lato"/>
              </a:rPr>
              <a:t>Second level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Lato"/>
                <a:ea typeface="Lato"/>
              </a:rPr>
              <a:t>Third level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Fourth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Fifth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38960" y="1532880"/>
            <a:ext cx="38858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Lato"/>
                <a:ea typeface="Lato"/>
              </a:rPr>
              <a:t>Click to edit Master text styles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Lato"/>
                <a:ea typeface="Lato"/>
              </a:rPr>
              <a:t>Second level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Lato"/>
                <a:ea typeface="Lato"/>
              </a:rPr>
              <a:t>Third level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Fourth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Fifth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4"/>
          </p:nvPr>
        </p:nvSpPr>
        <p:spPr>
          <a:xfrm>
            <a:off x="628560" y="65653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200" b="1" strike="noStrike" spc="-1">
                <a:solidFill>
                  <a:srgbClr val="C00000"/>
                </a:solidFill>
                <a:latin typeface="Lato"/>
                <a:ea typeface="Lato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C00000"/>
                </a:solidFill>
                <a:latin typeface="Lato"/>
                <a:ea typeface="Lato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ftr" idx="5"/>
          </p:nvPr>
        </p:nvSpPr>
        <p:spPr>
          <a:xfrm>
            <a:off x="3029040" y="65653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" name="PlaceHolder 6"/>
          <p:cNvSpPr>
            <a:spLocks noGrp="1"/>
          </p:cNvSpPr>
          <p:nvPr>
            <p:ph type="sldNum" idx="6"/>
          </p:nvPr>
        </p:nvSpPr>
        <p:spPr>
          <a:xfrm>
            <a:off x="6867360" y="657216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1" strike="noStrike" spc="-1">
                <a:solidFill>
                  <a:srgbClr val="C00000"/>
                </a:solidFill>
                <a:latin typeface="Lato"/>
                <a:ea typeface="Lato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7A09387-1D49-46B3-A972-7256A55DE954}" type="slidenum">
              <a:rPr lang="en-US" sz="1200" b="1" strike="noStrike" spc="-1">
                <a:solidFill>
                  <a:srgbClr val="C00000"/>
                </a:solidFill>
                <a:latin typeface="Lato"/>
                <a:ea typeface="Lato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dt" idx="7"/>
          </p:nvPr>
        </p:nvSpPr>
        <p:spPr>
          <a:xfrm>
            <a:off x="628560" y="65653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200" b="1" strike="noStrike" spc="-1">
                <a:solidFill>
                  <a:srgbClr val="C00000"/>
                </a:solidFill>
                <a:latin typeface="Lato"/>
                <a:ea typeface="Lato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C00000"/>
                </a:solidFill>
                <a:latin typeface="Lato"/>
                <a:ea typeface="Lato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ftr" idx="8"/>
          </p:nvPr>
        </p:nvSpPr>
        <p:spPr>
          <a:xfrm>
            <a:off x="3029040" y="65653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5" name="PlaceHolder 3"/>
          <p:cNvSpPr>
            <a:spLocks noGrp="1"/>
          </p:cNvSpPr>
          <p:nvPr>
            <p:ph type="sldNum" idx="9"/>
          </p:nvPr>
        </p:nvSpPr>
        <p:spPr>
          <a:xfrm>
            <a:off x="6867360" y="657216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1" strike="noStrike" spc="-1">
                <a:solidFill>
                  <a:srgbClr val="C00000"/>
                </a:solidFill>
                <a:latin typeface="Lato"/>
                <a:ea typeface="Lato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F257D10-6CA7-4456-85E6-D2D8367DD3D8}" type="slidenum">
              <a:rPr lang="en-US" sz="1200" b="1" strike="noStrike" spc="-1">
                <a:solidFill>
                  <a:srgbClr val="C00000"/>
                </a:solidFill>
                <a:latin typeface="Lato"/>
                <a:ea typeface="Lato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2800" b="1" strike="noStrike" spc="-1">
                <a:solidFill>
                  <a:schemeClr val="lt1"/>
                </a:solidFill>
                <a:latin typeface="Lato"/>
                <a:ea typeface="Lato"/>
              </a:rPr>
              <a:t>Title 9: ………………………………………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body"/>
          </p:nvPr>
        </p:nvSpPr>
        <p:spPr>
          <a:xfrm>
            <a:off x="235080" y="1164960"/>
            <a:ext cx="8673840" cy="4930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Lato"/>
                <a:ea typeface="Lato"/>
              </a:rPr>
              <a:t>Click to edit Master text styles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Lato"/>
                <a:ea typeface="Lato"/>
              </a:rPr>
              <a:t>Second level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Lato"/>
                <a:ea typeface="Lato"/>
              </a:rPr>
              <a:t>Third level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Fourth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Fifth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dt" idx="10"/>
          </p:nvPr>
        </p:nvSpPr>
        <p:spPr>
          <a:xfrm>
            <a:off x="628560" y="65653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200" b="1" strike="noStrike" spc="-1">
                <a:solidFill>
                  <a:schemeClr val="lt1">
                    <a:lumMod val="95000"/>
                  </a:schemeClr>
                </a:solidFill>
                <a:latin typeface="Lato"/>
                <a:ea typeface="Lato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chemeClr val="lt1">
                    <a:lumMod val="95000"/>
                  </a:schemeClr>
                </a:solidFill>
                <a:latin typeface="Lato"/>
                <a:ea typeface="Lato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ftr" idx="11"/>
          </p:nvPr>
        </p:nvSpPr>
        <p:spPr>
          <a:xfrm>
            <a:off x="3029040" y="65653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sldNum" idx="12"/>
          </p:nvPr>
        </p:nvSpPr>
        <p:spPr>
          <a:xfrm>
            <a:off x="6867360" y="657216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1" strike="noStrike" spc="-1">
                <a:solidFill>
                  <a:srgbClr val="C00000"/>
                </a:solidFill>
                <a:latin typeface="Lato"/>
                <a:ea typeface="Lato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92C6818-1622-4459-8226-F0B2B9D08454}" type="slidenum">
              <a:rPr lang="en-US" sz="1200" b="1" strike="noStrike" spc="-1">
                <a:solidFill>
                  <a:srgbClr val="C00000"/>
                </a:solidFill>
                <a:latin typeface="Lato"/>
                <a:ea typeface="Lato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dt" idx="19"/>
          </p:nvPr>
        </p:nvSpPr>
        <p:spPr>
          <a:xfrm>
            <a:off x="628560" y="65653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200" b="1" strike="noStrike" spc="-1">
                <a:solidFill>
                  <a:srgbClr val="C00000"/>
                </a:solidFill>
                <a:latin typeface="Lato"/>
                <a:ea typeface="Lato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rgbClr val="C00000"/>
                </a:solidFill>
                <a:latin typeface="Lato"/>
                <a:ea typeface="Lato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 idx="20"/>
          </p:nvPr>
        </p:nvSpPr>
        <p:spPr>
          <a:xfrm>
            <a:off x="3029040" y="65653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sldNum" idx="21"/>
          </p:nvPr>
        </p:nvSpPr>
        <p:spPr>
          <a:xfrm>
            <a:off x="6867360" y="657216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1" strike="noStrike" spc="-1">
                <a:solidFill>
                  <a:srgbClr val="C00000"/>
                </a:solidFill>
                <a:latin typeface="Lato"/>
                <a:ea typeface="Lato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CE0BF86-A001-4901-86A1-1A38E076A2E2}" type="slidenum">
              <a:rPr lang="en-US" sz="1200" b="1" strike="noStrike" spc="-1">
                <a:solidFill>
                  <a:srgbClr val="C00000"/>
                </a:solidFill>
                <a:latin typeface="Lato"/>
                <a:ea typeface="Lato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2800" b="1" strike="noStrike" spc="-1">
                <a:solidFill>
                  <a:schemeClr val="lt1"/>
                </a:solidFill>
                <a:latin typeface="Lato"/>
                <a:ea typeface="Lato"/>
              </a:rPr>
              <a:t>Title 3: ………………………………………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235080" y="963000"/>
            <a:ext cx="8673840" cy="513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Lato"/>
                <a:ea typeface="Lato"/>
              </a:rPr>
              <a:t>Click to edit Master text styles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Lato"/>
                <a:ea typeface="Lato"/>
              </a:rPr>
              <a:t>Second level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Lato"/>
                <a:ea typeface="Lato"/>
              </a:rPr>
              <a:t>Third level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Fourth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Fifth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2800" b="1" strike="noStrike" spc="-1">
                <a:solidFill>
                  <a:schemeClr val="lt1"/>
                </a:solidFill>
                <a:latin typeface="Lato"/>
                <a:ea typeface="Lato"/>
              </a:rPr>
              <a:t>Title 6: ………………………………………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95800" y="1532880"/>
            <a:ext cx="38858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Lato"/>
                <a:ea typeface="Lato"/>
              </a:rPr>
              <a:t>Click to edit Master text styles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Lato"/>
                <a:ea typeface="Lato"/>
              </a:rPr>
              <a:t>Second level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Lato"/>
                <a:ea typeface="Lato"/>
              </a:rPr>
              <a:t>Third level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Fourth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Fifth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38960" y="1532880"/>
            <a:ext cx="38858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Lato"/>
                <a:ea typeface="Lato"/>
              </a:rPr>
              <a:t>Click to edit Master text styles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Lato"/>
                <a:ea typeface="Lato"/>
              </a:rPr>
              <a:t>Second level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Lato"/>
                <a:ea typeface="Lato"/>
              </a:rPr>
              <a:t>Third level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Fourth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Lato"/>
                <a:ea typeface="Lato"/>
              </a:rPr>
              <a:t>Fifth level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28"/>
          </p:nvPr>
        </p:nvSpPr>
        <p:spPr>
          <a:xfrm>
            <a:off x="628560" y="65653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200" b="1" strike="noStrike" spc="-1">
                <a:solidFill>
                  <a:schemeClr val="accent1">
                    <a:lumMod val="50000"/>
                  </a:schemeClr>
                </a:solidFill>
                <a:latin typeface="Lato"/>
                <a:ea typeface="Lato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200" b="1" strike="noStrike" spc="-1">
                <a:solidFill>
                  <a:schemeClr val="accent1">
                    <a:lumMod val="50000"/>
                  </a:schemeClr>
                </a:solidFill>
                <a:latin typeface="Lato"/>
                <a:ea typeface="Lato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29"/>
          </p:nvPr>
        </p:nvSpPr>
        <p:spPr>
          <a:xfrm>
            <a:off x="3029040" y="65653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9" name="PlaceHolder 6"/>
          <p:cNvSpPr>
            <a:spLocks noGrp="1"/>
          </p:cNvSpPr>
          <p:nvPr>
            <p:ph type="sldNum" idx="30"/>
          </p:nvPr>
        </p:nvSpPr>
        <p:spPr>
          <a:xfrm>
            <a:off x="6867360" y="657216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1" strike="noStrike" spc="-1">
                <a:solidFill>
                  <a:schemeClr val="accent1">
                    <a:lumMod val="50000"/>
                  </a:schemeClr>
                </a:solidFill>
                <a:latin typeface="Lato"/>
                <a:ea typeface="Lato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1FCD4E3-F7AE-4623-94D2-FCAC2EADB5A6}" type="slidenum">
              <a:rPr lang="en-US" sz="1200" b="1" strike="noStrike" spc="-1">
                <a:solidFill>
                  <a:schemeClr val="accent1">
                    <a:lumMod val="50000"/>
                  </a:schemeClr>
                </a:solidFill>
                <a:latin typeface="Lato"/>
                <a:ea typeface="Lato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3"/>
          <p:cNvPicPr/>
          <p:nvPr/>
        </p:nvPicPr>
        <p:blipFill>
          <a:blip r:embed="rId2"/>
          <a:stretch/>
        </p:blipFill>
        <p:spPr>
          <a:xfrm>
            <a:off x="412920" y="398520"/>
            <a:ext cx="2036880" cy="611280"/>
          </a:xfrm>
          <a:prstGeom prst="rect">
            <a:avLst/>
          </a:prstGeom>
          <a:ln w="0">
            <a:noFill/>
          </a:ln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FF6FC853-9839-8C57-9134-B06F5F43E4E0}"/>
              </a:ext>
            </a:extLst>
          </p:cNvPr>
          <p:cNvSpPr/>
          <p:nvPr/>
        </p:nvSpPr>
        <p:spPr>
          <a:xfrm>
            <a:off x="312770" y="3601579"/>
            <a:ext cx="5160975" cy="84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1400" b="1" spc="-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Supervisor: Tong Van Van, PhD</a:t>
            </a:r>
            <a:endParaRPr lang="en-US" sz="1400" strike="noStrike" spc="-1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algn="just">
              <a:lnSpc>
                <a:spcPct val="90000"/>
              </a:lnSpc>
            </a:pPr>
            <a:endParaRPr lang="en-US" sz="1400" spc="-1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algn="just" defTabSz="914400">
              <a:lnSpc>
                <a:spcPct val="90000"/>
              </a:lnSpc>
            </a:pPr>
            <a:r>
              <a:rPr lang="en-US" sz="1400" b="1" spc="-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Authors:</a:t>
            </a:r>
            <a:endParaRPr lang="en-US" sz="1400" b="1" strike="noStrike" spc="-1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algn="just">
              <a:lnSpc>
                <a:spcPct val="114999"/>
              </a:lnSpc>
            </a:pPr>
            <a:r>
              <a:rPr lang="en-US" sz="1400" spc="-1" dirty="0">
                <a:solidFill>
                  <a:srgbClr val="C9211E"/>
                </a:solidFill>
                <a:latin typeface="Arial"/>
                <a:cs typeface="Arial"/>
              </a:rPr>
              <a:t>Nguyen Thanh An	             20225541</a:t>
            </a:r>
            <a:endParaRPr lang="en-US" sz="14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lnSpc>
                <a:spcPct val="114999"/>
              </a:lnSpc>
            </a:pPr>
            <a:r>
              <a:rPr lang="en-US" sz="1400" spc="-1" dirty="0">
                <a:solidFill>
                  <a:srgbClr val="C9211E"/>
                </a:solidFill>
                <a:latin typeface="Arial"/>
                <a:cs typeface="Arial"/>
              </a:rPr>
              <a:t>Pham Doan </a:t>
            </a:r>
            <a:r>
              <a:rPr lang="en-US" sz="1400" spc="-1" dirty="0" err="1">
                <a:solidFill>
                  <a:srgbClr val="C9211E"/>
                </a:solidFill>
                <a:latin typeface="Arial"/>
                <a:cs typeface="Arial"/>
              </a:rPr>
              <a:t>Phuc</a:t>
            </a:r>
            <a:r>
              <a:rPr lang="en-US" sz="1400" spc="-1" dirty="0">
                <a:solidFill>
                  <a:srgbClr val="C9211E"/>
                </a:solidFill>
                <a:latin typeface="Arial"/>
                <a:cs typeface="Arial"/>
              </a:rPr>
              <a:t> Lam    20225546</a:t>
            </a:r>
            <a:endParaRPr lang="en-US" sz="14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lnSpc>
                <a:spcPct val="90000"/>
              </a:lnSpc>
            </a:pPr>
            <a:endParaRPr lang="en-US" sz="1400" b="1" spc="-1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algn="just" defTabSz="914400"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 defTabSz="914400">
              <a:lnSpc>
                <a:spcPct val="90000"/>
              </a:lnSpc>
            </a:pPr>
            <a:endParaRPr lang="en-US" sz="2800" b="0" strike="noStrike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lnSpc>
                <a:spcPct val="90000"/>
              </a:lnSpc>
            </a:pPr>
            <a:endParaRPr lang="en-US" sz="28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BE42431-9537-35A9-3C73-AF95FF710858}"/>
              </a:ext>
            </a:extLst>
          </p:cNvPr>
          <p:cNvSpPr/>
          <p:nvPr/>
        </p:nvSpPr>
        <p:spPr>
          <a:xfrm>
            <a:off x="312770" y="1879001"/>
            <a:ext cx="5889557" cy="3622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spc="-1" dirty="0">
                <a:solidFill>
                  <a:srgbClr val="C00000"/>
                </a:solidFill>
                <a:latin typeface="Lato"/>
                <a:ea typeface="Lato"/>
              </a:rPr>
              <a:t>School of Information and Communication Technology</a:t>
            </a:r>
          </a:p>
          <a:p>
            <a:pPr>
              <a:lnSpc>
                <a:spcPct val="90000"/>
              </a:lnSpc>
            </a:pPr>
            <a:endParaRPr lang="en-US" b="1" spc="-1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26FEDE-FFDF-86AB-EFFE-9D18CBFBD7C4}"/>
              </a:ext>
            </a:extLst>
          </p:cNvPr>
          <p:cNvSpPr/>
          <p:nvPr/>
        </p:nvSpPr>
        <p:spPr>
          <a:xfrm>
            <a:off x="312770" y="2332450"/>
            <a:ext cx="5889557" cy="3622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spc="-1" dirty="0">
                <a:solidFill>
                  <a:srgbClr val="C00000"/>
                </a:solidFill>
                <a:latin typeface="Lato"/>
                <a:ea typeface="Lato"/>
              </a:rPr>
              <a:t>IT3910E – Project I</a:t>
            </a:r>
            <a:endParaRPr lang="vi-VN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B3CE8C5-AEB0-9895-90F1-62ACDA42BCD5}"/>
              </a:ext>
            </a:extLst>
          </p:cNvPr>
          <p:cNvSpPr/>
          <p:nvPr/>
        </p:nvSpPr>
        <p:spPr>
          <a:xfrm>
            <a:off x="312770" y="2720583"/>
            <a:ext cx="8080116" cy="3622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C00000"/>
                </a:solidFill>
                <a:effectLst/>
                <a:latin typeface="URWPalladioL"/>
              </a:rPr>
              <a:t>Social Media Information Reconnaissance Program and Synchronize </a:t>
            </a:r>
            <a:r>
              <a:rPr lang="en-US" sz="2800" b="1" dirty="0" err="1">
                <a:solidFill>
                  <a:srgbClr val="C00000"/>
                </a:solidFill>
                <a:effectLst/>
                <a:latin typeface="URWPalladioL"/>
              </a:rPr>
              <a:t>AirTable</a:t>
            </a:r>
            <a:r>
              <a:rPr lang="en-US" sz="2800" b="1" dirty="0">
                <a:solidFill>
                  <a:srgbClr val="C00000"/>
                </a:solidFill>
                <a:effectLst/>
                <a:latin typeface="URWPalladioL"/>
              </a:rPr>
              <a:t> </a:t>
            </a:r>
            <a:endParaRPr lang="en-US" sz="5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FE9B644-A740-B1E2-1473-56D3B2B18D44}"/>
              </a:ext>
            </a:extLst>
          </p:cNvPr>
          <p:cNvSpPr txBox="1">
            <a:spLocks/>
          </p:cNvSpPr>
          <p:nvPr/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pc="-1" dirty="0">
                <a:solidFill>
                  <a:schemeClr val="lt1"/>
                </a:solidFill>
                <a:latin typeface="Lato"/>
                <a:ea typeface="Lato"/>
              </a:rPr>
              <a:t>VERSION CONTROL &amp; CODE QUALITY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BFA91-9584-F140-860D-3D1E1F779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20" y="2937641"/>
            <a:ext cx="7772400" cy="9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FE9B644-A740-B1E2-1473-56D3B2B18D44}"/>
              </a:ext>
            </a:extLst>
          </p:cNvPr>
          <p:cNvSpPr txBox="1">
            <a:spLocks/>
          </p:cNvSpPr>
          <p:nvPr/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pc="-1" dirty="0">
                <a:solidFill>
                  <a:schemeClr val="lt1"/>
                </a:solidFill>
                <a:latin typeface="Lato"/>
                <a:ea typeface="Lato"/>
              </a:rPr>
              <a:t>VERSION CONTROL &amp; CODE QUALITY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8BD51-22D7-DCCD-BF81-9C11ACC8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20" y="1308159"/>
            <a:ext cx="7772400" cy="42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2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FE9B644-A740-B1E2-1473-56D3B2B18D44}"/>
              </a:ext>
            </a:extLst>
          </p:cNvPr>
          <p:cNvSpPr txBox="1">
            <a:spLocks/>
          </p:cNvSpPr>
          <p:nvPr/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pc="-1" dirty="0">
                <a:solidFill>
                  <a:schemeClr val="lt1"/>
                </a:solidFill>
                <a:latin typeface="Lato"/>
                <a:ea typeface="Lato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C6938-559A-DACD-62F4-B94FBEC5E7F2}"/>
              </a:ext>
            </a:extLst>
          </p:cNvPr>
          <p:cNvSpPr txBox="1"/>
          <p:nvPr/>
        </p:nvSpPr>
        <p:spPr>
          <a:xfrm>
            <a:off x="566055" y="1305341"/>
            <a:ext cx="78050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Comprehensive Data Collection: 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project facilitates the retrieval of various types of data from Facebook, ensuring a broad and detailed dataset for analysis.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Efficient Data Synchronization: 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synchronization process with </a:t>
            </a:r>
            <a:r>
              <a:rPr lang="en-US" sz="18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AirTable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ensures that data is organized and up-to-date, providing a reliable database for further analysis.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Robust Data Analysis: 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statistical analysis and visualization tools included in the project allow users to derive meaningful insights from the data, presented in accessible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ormats such as Excel reports and charts.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Enhanced Security and Privacy: </a:t>
            </a:r>
            <a:r>
              <a:rPr lang="en-US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use of access tokens and adherence to privacy practices ensure that user data is handled securely throughout the process. </a:t>
            </a:r>
          </a:p>
        </p:txBody>
      </p:sp>
    </p:spTree>
    <p:extLst>
      <p:ext uri="{BB962C8B-B14F-4D97-AF65-F5344CB8AC3E}">
        <p14:creationId xmlns:p14="http://schemas.microsoft.com/office/powerpoint/2010/main" val="413941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0"/>
          <p:cNvSpPr/>
          <p:nvPr/>
        </p:nvSpPr>
        <p:spPr>
          <a:xfrm>
            <a:off x="4159164" y="1672731"/>
            <a:ext cx="4309817" cy="17562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sz="4800" b="1" strike="noStrike" spc="-1">
                <a:solidFill>
                  <a:srgbClr val="C00000"/>
                </a:solidFill>
                <a:latin typeface="Lato"/>
                <a:ea typeface="Lato"/>
              </a:rPr>
              <a:t>THANK YOU FOR YOUR ATTENTION!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80C2BD2-600D-42A1-81AD-158BC3CBFE9A}" type="slidenum">
              <a:rPr/>
              <a:t>13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chemeClr val="lt1"/>
                </a:solidFill>
                <a:latin typeface="Lato"/>
                <a:ea typeface="Lato"/>
              </a:rPr>
              <a:t>TABLE OF CONTENT</a:t>
            </a: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0" y="1172846"/>
            <a:ext cx="8686800" cy="5486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+mj-lt"/>
              <a:buAutoNum type="arabicPeriod"/>
            </a:pPr>
            <a:r>
              <a:rPr lang="en-US" b="0" strike="noStrike" spc="-1" dirty="0">
                <a:latin typeface="Calibri"/>
                <a:ea typeface="Noto Sans CJK SC"/>
              </a:rPr>
              <a:t>Introduction</a:t>
            </a:r>
          </a:p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+mj-lt"/>
              <a:buAutoNum type="arabicPeriod"/>
            </a:pPr>
            <a:r>
              <a:rPr lang="en-US" spc="-1" dirty="0">
                <a:latin typeface="Calibri"/>
                <a:ea typeface="Noto Sans CJK SC"/>
              </a:rPr>
              <a:t>Design</a:t>
            </a:r>
          </a:p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+mj-lt"/>
              <a:buAutoNum type="arabicPeriod"/>
            </a:pPr>
            <a:r>
              <a:rPr lang="en-US" b="0" strike="noStrike" spc="-1" dirty="0">
                <a:latin typeface="Calibri"/>
                <a:ea typeface="Noto Sans CJK SC"/>
              </a:rPr>
              <a:t>Demonstration</a:t>
            </a:r>
            <a:endParaRPr lang="en-US" spc="-1" dirty="0">
              <a:latin typeface="Calibri"/>
              <a:ea typeface="Noto Sans CJK SC"/>
            </a:endParaRPr>
          </a:p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+mj-lt"/>
              <a:buAutoNum type="arabicPeriod"/>
            </a:pPr>
            <a:r>
              <a:rPr lang="en-US" spc="-1" dirty="0">
                <a:latin typeface="Calibri"/>
                <a:ea typeface="Noto Sans CJK SC"/>
              </a:rPr>
              <a:t>Version Control &amp; Code Quality Analysis</a:t>
            </a:r>
          </a:p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+mj-lt"/>
              <a:buAutoNum type="arabicPeriod"/>
            </a:pPr>
            <a:r>
              <a:rPr lang="en-US" spc="-1" dirty="0">
                <a:latin typeface="Calibri"/>
                <a:ea typeface="Noto Sans CJK SC"/>
              </a:rPr>
              <a:t>Conclusion</a:t>
            </a:r>
          </a:p>
          <a:p>
            <a:pPr marL="774900" indent="-342900">
              <a:lnSpc>
                <a:spcPct val="100000"/>
              </a:lnSpc>
              <a:spcBef>
                <a:spcPts val="1417"/>
              </a:spcBef>
              <a:buFont typeface="+mj-lt"/>
              <a:buAutoNum type="arabicPeriod"/>
            </a:pPr>
            <a:endParaRPr lang="vi-VN" sz="1800" b="0" strike="noStrike" spc="-1" dirty="0">
              <a:solidFill>
                <a:schemeClr val="dk1"/>
              </a:solidFill>
              <a:latin typeface="Calibri"/>
              <a:ea typeface="Noto Sans CJK S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8686E90-43AC-4EE5-B91D-4C2B7B5B3614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2184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vi-VN" sz="2800" b="1" strike="noStrike" spc="-1" dirty="0">
                <a:solidFill>
                  <a:schemeClr val="lt1"/>
                </a:solidFill>
                <a:latin typeface="Lato"/>
                <a:ea typeface="Lato"/>
              </a:rPr>
              <a:t>INTRODUCTION</a:t>
            </a:r>
            <a:endParaRPr lang="en-US" sz="2800" b="1" strike="noStrike" spc="-1" dirty="0">
              <a:solidFill>
                <a:schemeClr val="lt1"/>
              </a:solidFill>
              <a:latin typeface="Lato"/>
              <a:ea typeface="Lat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0" y="990600"/>
            <a:ext cx="8673480" cy="5486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1800" indent="0" algn="just">
              <a:lnSpc>
                <a:spcPct val="100000"/>
              </a:lnSpc>
              <a:spcBef>
                <a:spcPts val="1417"/>
              </a:spcBef>
              <a:buNone/>
            </a:pPr>
            <a:r>
              <a:rPr lang="en-US" sz="1800" dirty="0">
                <a:effectLst/>
                <a:latin typeface="URWPalladioL"/>
              </a:rPr>
              <a:t>- The "Social Media Information Reconnaissance Program and Synchronize </a:t>
            </a:r>
            <a:r>
              <a:rPr lang="en-US" sz="1800" dirty="0" err="1">
                <a:effectLst/>
                <a:latin typeface="URWPalladioL"/>
              </a:rPr>
              <a:t>AirTable</a:t>
            </a:r>
            <a:r>
              <a:rPr lang="en-US" sz="1800" dirty="0">
                <a:effectLst/>
                <a:latin typeface="URWPalladioL"/>
              </a:rPr>
              <a:t>" project aims to automate the process of gathering, synchronizing, and analyzing social media data from Facebook. </a:t>
            </a:r>
          </a:p>
          <a:p>
            <a:pPr marL="431800" indent="0" algn="just">
              <a:lnSpc>
                <a:spcPct val="100000"/>
              </a:lnSpc>
              <a:spcBef>
                <a:spcPts val="1417"/>
              </a:spcBef>
              <a:buNone/>
            </a:pPr>
            <a:r>
              <a:rPr lang="en-US" sz="1800" dirty="0">
                <a:effectLst/>
                <a:latin typeface="URWPalladioL"/>
              </a:rPr>
              <a:t>- The system is designed to extract various types of user data, including user IDs, feeds, liked pages, and managed pages,... </a:t>
            </a:r>
            <a:endParaRPr lang="vi-VN" sz="1800" b="0" strike="noStrike" spc="-1" dirty="0">
              <a:solidFill>
                <a:schemeClr val="dk1"/>
              </a:solidFill>
              <a:latin typeface="Arial"/>
              <a:ea typeface="Noto Sans CJK SC"/>
              <a:cs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8686E90-43AC-4EE5-B91D-4C2B7B5B3614}" type="slidenum">
              <a:rPr/>
              <a:t>3</a:t>
            </a:fld>
            <a:endParaRPr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buNone/>
            </a:pPr>
            <a:r>
              <a:rPr lang="en-US" sz="2800" b="1" strike="noStrike" spc="-1">
                <a:solidFill>
                  <a:schemeClr val="lt1"/>
                </a:solidFill>
                <a:latin typeface="Lato"/>
                <a:ea typeface="Lato"/>
              </a:rPr>
              <a:t>USE-CASE DIAGRAM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DF03547B-B1EE-40A2-894D-A03641EA2100}" type="slidenum">
              <a:rPr/>
              <a:t>4</a:t>
            </a:fld>
            <a:endParaRPr/>
          </a:p>
        </p:txBody>
      </p:sp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E9D7E2C1-FA02-3C39-4298-2EEC03138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53" y="912972"/>
            <a:ext cx="7060293" cy="522800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buNone/>
            </a:pPr>
            <a:r>
              <a:rPr lang="vi-VN" sz="2800" b="1" spc="-1">
                <a:solidFill>
                  <a:schemeClr val="lt1"/>
                </a:solidFill>
                <a:latin typeface="Lato"/>
                <a:ea typeface="Lato"/>
              </a:rPr>
              <a:t>Package Class Diagram</a:t>
            </a:r>
            <a:endParaRPr lang="en-US" sz="2800" b="1" strike="noStrike" spc="-1">
              <a:solidFill>
                <a:schemeClr val="lt1"/>
              </a:solidFill>
              <a:latin typeface="Lato"/>
              <a:ea typeface="Lat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8D1C98-43B6-4687-9183-9F4DC42FDD9B}" type="slidenum">
              <a:rPr/>
              <a:t>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2E52C-E6AF-A7C7-E5F4-4AE1CB39DA16}"/>
              </a:ext>
            </a:extLst>
          </p:cNvPr>
          <p:cNvSpPr txBox="1"/>
          <p:nvPr/>
        </p:nvSpPr>
        <p:spPr>
          <a:xfrm>
            <a:off x="2212078" y="5716277"/>
            <a:ext cx="47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Facebook Package’s Class Diagram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72A31AF-4C53-9328-A76D-43ABE0D65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0" y="993118"/>
            <a:ext cx="7772400" cy="444462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buNone/>
            </a:pPr>
            <a:r>
              <a:rPr lang="vi-VN" sz="2800" b="1" spc="-1">
                <a:solidFill>
                  <a:schemeClr val="lt1"/>
                </a:solidFill>
                <a:latin typeface="Lato"/>
                <a:ea typeface="Lato"/>
              </a:rPr>
              <a:t>Package Class Diagram</a:t>
            </a:r>
            <a:endParaRPr lang="en-US" sz="2800" b="1" strike="noStrike" spc="-1">
              <a:solidFill>
                <a:schemeClr val="lt1"/>
              </a:solidFill>
              <a:latin typeface="Lato"/>
              <a:ea typeface="Lat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8D1C98-43B6-4687-9183-9F4DC42FDD9B}" type="slidenum">
              <a:rPr/>
              <a:t>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2E52C-E6AF-A7C7-E5F4-4AE1CB39DA16}"/>
              </a:ext>
            </a:extLst>
          </p:cNvPr>
          <p:cNvSpPr txBox="1"/>
          <p:nvPr/>
        </p:nvSpPr>
        <p:spPr>
          <a:xfrm>
            <a:off x="2212078" y="5596143"/>
            <a:ext cx="47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Airtable</a:t>
            </a:r>
            <a:r>
              <a:rPr lang="en-US" dirty="0"/>
              <a:t> Package’s Class Diagram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112794-1270-CA3A-9EAD-EE2F010AE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4" y="1025432"/>
            <a:ext cx="8850872" cy="44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2751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buNone/>
            </a:pPr>
            <a:r>
              <a:rPr lang="en-US" sz="2800" b="1" strike="noStrike" spc="-1" dirty="0">
                <a:solidFill>
                  <a:schemeClr val="lt1"/>
                </a:solidFill>
                <a:latin typeface="Lato"/>
                <a:ea typeface="Lato"/>
              </a:rPr>
              <a:t>DEMONSTRATION</a:t>
            </a:r>
            <a:br>
              <a:rPr lang="en-US" sz="2800" b="1" strike="noStrike" spc="-1" dirty="0">
                <a:solidFill>
                  <a:schemeClr val="lt1"/>
                </a:solidFill>
                <a:latin typeface="Lato"/>
                <a:ea typeface="Lato"/>
              </a:rPr>
            </a:br>
            <a:endParaRPr lang="en-US" sz="2800" b="1" strike="noStrike" spc="-1" dirty="0">
              <a:solidFill>
                <a:schemeClr val="lt1"/>
              </a:solidFill>
              <a:latin typeface="Lato"/>
              <a:ea typeface="Lato"/>
            </a:endParaRPr>
          </a:p>
        </p:txBody>
      </p:sp>
      <p:pic>
        <p:nvPicPr>
          <p:cNvPr id="2" name="Ghi Màn hình 2024-06-04 lúc 16.09.38.mov">
            <a:hlinkClick r:id="" action="ppaction://media"/>
            <a:extLst>
              <a:ext uri="{FF2B5EF4-FFF2-40B4-BE49-F238E27FC236}">
                <a16:creationId xmlns:a16="http://schemas.microsoft.com/office/drawing/2014/main" id="{957028CC-E491-4C0F-CD71-BA7F7F86E5CA}"/>
              </a:ext>
            </a:extLst>
          </p:cNvPr>
          <p:cNvPicPr>
            <a:picLocks noGrp="1" noChangeAspect="1"/>
          </p:cNvPicPr>
          <p:nvPr>
            <p:ph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50" y="1190625"/>
            <a:ext cx="8674100" cy="4879975"/>
          </a:xfrm>
        </p:spPr>
      </p:pic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BBC2518-E58A-4E50-9FF0-D0A7ECC5B91E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466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FE9B644-A740-B1E2-1473-56D3B2B18D44}"/>
              </a:ext>
            </a:extLst>
          </p:cNvPr>
          <p:cNvSpPr txBox="1">
            <a:spLocks/>
          </p:cNvSpPr>
          <p:nvPr/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pc="-1" dirty="0">
                <a:solidFill>
                  <a:schemeClr val="lt1"/>
                </a:solidFill>
                <a:latin typeface="Lato"/>
                <a:ea typeface="Lato"/>
              </a:rPr>
              <a:t>VERSION CONTROL &amp; CODE QUALITY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653A1-274E-B1F6-A587-A7C39CCA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20" y="1206953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86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FE9B644-A740-B1E2-1473-56D3B2B18D44}"/>
              </a:ext>
            </a:extLst>
          </p:cNvPr>
          <p:cNvSpPr txBox="1">
            <a:spLocks/>
          </p:cNvSpPr>
          <p:nvPr/>
        </p:nvSpPr>
        <p:spPr>
          <a:xfrm>
            <a:off x="235080" y="78480"/>
            <a:ext cx="8673480" cy="451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pc="-1" dirty="0">
                <a:solidFill>
                  <a:schemeClr val="lt1"/>
                </a:solidFill>
                <a:latin typeface="Lato"/>
                <a:ea typeface="Lato"/>
              </a:rPr>
              <a:t>VERSION CONTROL &amp; CODE QUALITY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47A49-3999-BC48-090D-A58A065C4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88" y="1349567"/>
            <a:ext cx="4171223" cy="46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1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3436</TotalTime>
  <Words>282</Words>
  <Application>Microsoft Macintosh PowerPoint</Application>
  <PresentationFormat>On-screen Show (4:3)</PresentationFormat>
  <Paragraphs>43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Aptos</vt:lpstr>
      <vt:lpstr>Arial</vt:lpstr>
      <vt:lpstr>Calibri</vt:lpstr>
      <vt:lpstr>Lato</vt:lpstr>
      <vt:lpstr>Symbol</vt:lpstr>
      <vt:lpstr>Times New Roman</vt:lpstr>
      <vt:lpstr>URWPalladioL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TABLE OF CONTENT</vt:lpstr>
      <vt:lpstr>INTRODUCTION</vt:lpstr>
      <vt:lpstr>USE-CASE DIAGRAM</vt:lpstr>
      <vt:lpstr>Package Class Diagram</vt:lpstr>
      <vt:lpstr>Package Class Diagram</vt:lpstr>
      <vt:lpstr>DEMONSTRATION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Phong TT &amp; QTTH</dc:creator>
  <dc:description/>
  <cp:lastModifiedBy>Pham Doan Phuc Lam 20225546</cp:lastModifiedBy>
  <cp:revision>4</cp:revision>
  <dcterms:created xsi:type="dcterms:W3CDTF">2021-05-28T04:32:29Z</dcterms:created>
  <dcterms:modified xsi:type="dcterms:W3CDTF">2024-07-07T16:00:29Z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Trình chiếu Trên màn hình (4:3)</vt:lpwstr>
  </property>
  <property fmtid="{D5CDD505-2E9C-101B-9397-08002B2CF9AE}" pid="3" name="Slides">
    <vt:i4>13</vt:i4>
  </property>
</Properties>
</file>